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3" r:id="rId3"/>
    <p:sldId id="264" r:id="rId4"/>
    <p:sldId id="265" r:id="rId5"/>
    <p:sldId id="266" r:id="rId6"/>
    <p:sldId id="270" r:id="rId7"/>
    <p:sldId id="260" r:id="rId8"/>
    <p:sldId id="257" r:id="rId9"/>
    <p:sldId id="261" r:id="rId10"/>
    <p:sldId id="271" r:id="rId11"/>
    <p:sldId id="258" r:id="rId12"/>
    <p:sldId id="267" r:id="rId13"/>
    <p:sldId id="259" r:id="rId14"/>
    <p:sldId id="268" r:id="rId15"/>
    <p:sldId id="269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312" autoAdjust="0"/>
  </p:normalViewPr>
  <p:slideViewPr>
    <p:cSldViewPr snapToGrid="0" showGuides="1">
      <p:cViewPr>
        <p:scale>
          <a:sx n="60" d="100"/>
          <a:sy n="60" d="100"/>
        </p:scale>
        <p:origin x="2280" y="630"/>
      </p:cViewPr>
      <p:guideLst>
        <p:guide orient="horz" pos="67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56014-F950-4B4D-9057-860A301321CE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29BE9-8821-4289-84EB-2F058E25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7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298C3-54E3-B949-AE70-B87295B5B9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66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Paris Institute of Earth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9BE9-8821-4289-84EB-2F058E25A9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43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 transmission X-ray microscopy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9BE9-8821-4289-84EB-2F058E25A9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35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A5D3-47F8-4339-A11A-C5D3BE4983E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A5D3-47F8-4339-A11A-C5D3BE4983E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67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8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35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44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83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9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5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2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0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C2815-23A8-4688-A0E3-0692B71C909B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ED6AE-2C17-400C-A4EE-DBBEB56B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81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brcmi.fr/?participants=plate-forme-genosol-inra-universite-de-bourgogne-dijon-2&amp;lang=e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579" y="207963"/>
            <a:ext cx="7772400" cy="1043321"/>
          </a:xfrm>
        </p:spPr>
        <p:txBody>
          <a:bodyPr/>
          <a:lstStyle/>
          <a:p>
            <a:r>
              <a:rPr lang="en-US" b="1" dirty="0" smtClean="0"/>
              <a:t>Ecotron-B2 experiments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6976"/>
            <a:ext cx="9148156" cy="450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73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970" y="1825625"/>
            <a:ext cx="5826059" cy="4351338"/>
          </a:xfrm>
        </p:spPr>
      </p:pic>
    </p:spTree>
    <p:extLst>
      <p:ext uri="{BB962C8B-B14F-4D97-AF65-F5344CB8AC3E}">
        <p14:creationId xmlns:p14="http://schemas.microsoft.com/office/powerpoint/2010/main" val="218475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4496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9639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Rainfall</a:t>
            </a:r>
          </a:p>
          <a:p>
            <a:pPr lvl="1"/>
            <a:r>
              <a:rPr lang="en-US" dirty="0" smtClean="0"/>
              <a:t>4 large rainfall events over 4 month (37.5 mm/h *2.5h = 93.75 mm or 11L) with small events to support plant growth (5mm /h *2 h = 10 mm) in-between</a:t>
            </a:r>
          </a:p>
          <a:p>
            <a:pPr lvl="1"/>
            <a:r>
              <a:rPr lang="en-US" dirty="0" smtClean="0"/>
              <a:t>Delivered through 4 drippers/mesocosm</a:t>
            </a:r>
          </a:p>
          <a:p>
            <a:pPr lvl="1"/>
            <a:r>
              <a:rPr lang="en-US" dirty="0" smtClean="0"/>
              <a:t>Total 555 mm over 4 month</a:t>
            </a:r>
          </a:p>
          <a:p>
            <a:pPr lvl="1"/>
            <a:r>
              <a:rPr lang="en-US" dirty="0" smtClean="0"/>
              <a:t>Water pre-equilibrated with CO</a:t>
            </a:r>
            <a:r>
              <a:rPr lang="en-US" baseline="-25000" dirty="0" smtClean="0"/>
              <a:t>2</a:t>
            </a:r>
            <a:r>
              <a:rPr lang="en-US" dirty="0" smtClean="0"/>
              <a:t> in cell </a:t>
            </a:r>
            <a:r>
              <a:rPr lang="en-US" dirty="0" smtClean="0"/>
              <a:t>atmosphere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5" r="29605"/>
          <a:stretch/>
        </p:blipFill>
        <p:spPr>
          <a:xfrm>
            <a:off x="2855488" y="4235683"/>
            <a:ext cx="3433024" cy="262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4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0532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41" y="1081093"/>
            <a:ext cx="9143999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Solution </a:t>
            </a:r>
            <a:r>
              <a:rPr lang="en-US" dirty="0" smtClean="0"/>
              <a:t>sampling and analysis</a:t>
            </a:r>
          </a:p>
          <a:p>
            <a:pPr lvl="1"/>
            <a:r>
              <a:rPr lang="en-US" dirty="0" smtClean="0"/>
              <a:t>3 depth + drainage</a:t>
            </a:r>
          </a:p>
          <a:p>
            <a:pPr lvl="1"/>
            <a:r>
              <a:rPr lang="en-US" dirty="0" smtClean="0"/>
              <a:t>Sampled once per rainfall</a:t>
            </a:r>
          </a:p>
          <a:p>
            <a:pPr lvl="1"/>
            <a:r>
              <a:rPr lang="en-US" dirty="0" smtClean="0"/>
              <a:t>Rainfall staggered over the week 2 cells at a time </a:t>
            </a:r>
            <a:endParaRPr lang="en-US" dirty="0"/>
          </a:p>
          <a:p>
            <a:pPr lvl="1"/>
            <a:r>
              <a:rPr lang="en-US" dirty="0" smtClean="0"/>
              <a:t>Next week is devoted to sample processing at Ecotron and analysis at </a:t>
            </a:r>
            <a:r>
              <a:rPr lang="fr-FR" dirty="0"/>
              <a:t>the Institut de Physique du Globe de Paris </a:t>
            </a:r>
            <a:r>
              <a:rPr lang="fr-FR" dirty="0" smtClean="0"/>
              <a:t>(</a:t>
            </a:r>
            <a:r>
              <a:rPr lang="en-US" dirty="0" smtClean="0"/>
              <a:t>IPGP)</a:t>
            </a:r>
            <a:endParaRPr lang="en-US" dirty="0" smtClean="0"/>
          </a:p>
          <a:p>
            <a:pPr lvl="1"/>
            <a:r>
              <a:rPr lang="en-US" dirty="0" smtClean="0"/>
              <a:t>pH, conductivity, O</a:t>
            </a:r>
            <a:r>
              <a:rPr lang="en-US" baseline="-25000" dirty="0" smtClean="0"/>
              <a:t>2</a:t>
            </a:r>
            <a:r>
              <a:rPr lang="en-US" dirty="0" smtClean="0"/>
              <a:t>, alkalinity at Ecotron</a:t>
            </a:r>
          </a:p>
          <a:p>
            <a:pPr lvl="1"/>
            <a:r>
              <a:rPr lang="en-US" dirty="0" smtClean="0"/>
              <a:t>DIC, DOC, TN, metals by ICP-MS and ICP-OES, anions by IC at </a:t>
            </a:r>
            <a:r>
              <a:rPr lang="en-US" dirty="0" smtClean="0"/>
              <a:t>IPGP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90" y="4511844"/>
            <a:ext cx="2743200" cy="2057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24433" r="36776" b="12674"/>
          <a:stretch/>
        </p:blipFill>
        <p:spPr>
          <a:xfrm>
            <a:off x="4665243" y="4501438"/>
            <a:ext cx="2772080" cy="206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6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232440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86276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Gas sampling</a:t>
            </a:r>
          </a:p>
          <a:p>
            <a:pPr lvl="1"/>
            <a:r>
              <a:rPr lang="en-US" dirty="0" err="1" smtClean="0"/>
              <a:t>Vaisala</a:t>
            </a:r>
            <a:r>
              <a:rPr lang="en-US" dirty="0" smtClean="0"/>
              <a:t> probes connected to sampling loops at 3 different depth, same as solution </a:t>
            </a:r>
            <a:r>
              <a:rPr lang="en-US" dirty="0" smtClean="0"/>
              <a:t>samplers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1" y="3152701"/>
            <a:ext cx="3840480" cy="2880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495" y="2883313"/>
            <a:ext cx="4842505" cy="341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20146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12701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Solid </a:t>
            </a:r>
            <a:r>
              <a:rPr lang="en-US" dirty="0" smtClean="0"/>
              <a:t>phase sampling and analysis</a:t>
            </a:r>
          </a:p>
          <a:p>
            <a:pPr lvl="1"/>
            <a:r>
              <a:rPr lang="en-US" dirty="0" smtClean="0"/>
              <a:t>Destructive sampling at the end of 4 month period</a:t>
            </a:r>
          </a:p>
          <a:p>
            <a:pPr lvl="1"/>
            <a:r>
              <a:rPr lang="en-US" dirty="0" smtClean="0"/>
              <a:t>TOC, TIC, TN</a:t>
            </a:r>
          </a:p>
          <a:p>
            <a:pPr lvl="1"/>
            <a:r>
              <a:rPr lang="en-US" dirty="0" smtClean="0"/>
              <a:t>SEM, XRD</a:t>
            </a:r>
          </a:p>
          <a:p>
            <a:pPr lvl="1"/>
            <a:r>
              <a:rPr lang="en-US" dirty="0" smtClean="0"/>
              <a:t>TEM, </a:t>
            </a:r>
            <a:r>
              <a:rPr lang="en-US" dirty="0" smtClean="0"/>
              <a:t>Scanning </a:t>
            </a:r>
            <a:r>
              <a:rPr lang="en-US" dirty="0"/>
              <a:t>transmission X-ray </a:t>
            </a:r>
            <a:r>
              <a:rPr lang="en-US" dirty="0" smtClean="0"/>
              <a:t>microscopy (STXM)</a:t>
            </a:r>
            <a:r>
              <a:rPr lang="en-US" dirty="0" smtClean="0"/>
              <a:t>, </a:t>
            </a:r>
            <a:r>
              <a:rPr lang="en-US" dirty="0" smtClean="0"/>
              <a:t>synchrotron </a:t>
            </a:r>
            <a:r>
              <a:rPr lang="en-US" dirty="0" smtClean="0"/>
              <a:t>XRD</a:t>
            </a:r>
            <a:endParaRPr lang="en-US" dirty="0" smtClean="0"/>
          </a:p>
          <a:p>
            <a:pPr lvl="1"/>
            <a:r>
              <a:rPr lang="en-US" dirty="0" smtClean="0"/>
              <a:t>Crystal </a:t>
            </a:r>
            <a:r>
              <a:rPr lang="en-US" dirty="0" smtClean="0"/>
              <a:t>dissolution for direct weathering measurement </a:t>
            </a:r>
          </a:p>
          <a:p>
            <a:pPr lvl="1"/>
            <a:r>
              <a:rPr lang="en-US" dirty="0" smtClean="0"/>
              <a:t>Polished olivine, labradorite, glass </a:t>
            </a:r>
            <a:r>
              <a:rPr lang="en-US" dirty="0" smtClean="0"/>
              <a:t>crystals buried at 5 </a:t>
            </a:r>
            <a:r>
              <a:rPr lang="en-US" dirty="0" smtClean="0"/>
              <a:t>cm </a:t>
            </a:r>
            <a:r>
              <a:rPr lang="en-US" dirty="0" smtClean="0"/>
              <a:t>depth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7" t="30790" r="30526" b="38012"/>
          <a:stretch/>
        </p:blipFill>
        <p:spPr>
          <a:xfrm>
            <a:off x="1187115" y="4525922"/>
            <a:ext cx="3384885" cy="21395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4675" y="4130004"/>
            <a:ext cx="2538000" cy="21751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60759" y="6305124"/>
            <a:ext cx="42832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Vertical </a:t>
            </a:r>
            <a:r>
              <a:rPr lang="en-US" sz="1400" dirty="0"/>
              <a:t>scanning </a:t>
            </a:r>
            <a:r>
              <a:rPr lang="en-US" sz="1400" dirty="0"/>
              <a:t>interferometer-measured </a:t>
            </a:r>
            <a:r>
              <a:rPr lang="en-US" sz="1400" dirty="0"/>
              <a:t>surface dissolution of four different </a:t>
            </a:r>
            <a:r>
              <a:rPr lang="en-US" sz="1400" dirty="0" smtClean="0"/>
              <a:t>crystals. (Daval </a:t>
            </a:r>
            <a:r>
              <a:rPr lang="en-US" sz="1400" dirty="0"/>
              <a:t>et al</a:t>
            </a:r>
            <a:r>
              <a:rPr lang="en-US" sz="1400" dirty="0" smtClean="0"/>
              <a:t>., 2013)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8474072" y="661290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6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3578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Microbial measurements</a:t>
            </a:r>
          </a:p>
          <a:p>
            <a:pPr lvl="1"/>
            <a:r>
              <a:rPr lang="en-US" dirty="0" smtClean="0"/>
              <a:t>Every month samples collected on soil surface (2 cm)</a:t>
            </a:r>
          </a:p>
          <a:p>
            <a:pPr lvl="1"/>
            <a:r>
              <a:rPr lang="en-US" dirty="0"/>
              <a:t>Samples preserved for microbial </a:t>
            </a:r>
            <a:r>
              <a:rPr lang="en-US" dirty="0" smtClean="0"/>
              <a:t>biodiversity analyses at</a:t>
            </a:r>
            <a:r>
              <a:rPr lang="en-US" dirty="0">
                <a:hlinkClick r:id="rId2"/>
              </a:rPr>
              <a:t> </a:t>
            </a:r>
            <a:r>
              <a:rPr lang="en-US" dirty="0"/>
              <a:t>GenoSol </a:t>
            </a:r>
            <a:r>
              <a:rPr lang="en-US" dirty="0" smtClean="0"/>
              <a:t>Platform, </a:t>
            </a:r>
            <a:r>
              <a:rPr lang="en-US" dirty="0"/>
              <a:t>Dijon</a:t>
            </a:r>
          </a:p>
          <a:p>
            <a:pPr lvl="1"/>
            <a:r>
              <a:rPr lang="en-US" dirty="0" smtClean="0"/>
              <a:t>Enzyme </a:t>
            </a:r>
            <a:r>
              <a:rPr lang="en-US" dirty="0"/>
              <a:t>activities </a:t>
            </a:r>
            <a:r>
              <a:rPr lang="en-US" dirty="0" smtClean="0"/>
              <a:t>measurements performed at </a:t>
            </a:r>
            <a:r>
              <a:rPr lang="en-US" dirty="0" err="1"/>
              <a:t>Biochem-Env</a:t>
            </a:r>
            <a:r>
              <a:rPr lang="en-US" dirty="0"/>
              <a:t> </a:t>
            </a:r>
            <a:r>
              <a:rPr lang="en-US" dirty="0" smtClean="0"/>
              <a:t>platform, </a:t>
            </a:r>
            <a:r>
              <a:rPr lang="en-US" dirty="0"/>
              <a:t>Versailles-</a:t>
            </a:r>
            <a:r>
              <a:rPr lang="en-US" dirty="0" err="1"/>
              <a:t>Grignon</a:t>
            </a:r>
            <a:endParaRPr lang="en-US" dirty="0" smtClean="0"/>
          </a:p>
          <a:p>
            <a:pPr lvl="1"/>
            <a:r>
              <a:rPr lang="en-US" dirty="0" smtClean="0"/>
              <a:t>Time zero completed – no detectable enzyme activity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1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4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765" y="4161183"/>
            <a:ext cx="2987818" cy="28359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572000" y="2057400"/>
            <a:ext cx="2286000" cy="2286000"/>
            <a:chOff x="762000" y="1676400"/>
            <a:chExt cx="2286000" cy="2286000"/>
          </a:xfrm>
        </p:grpSpPr>
        <p:sp>
          <p:nvSpPr>
            <p:cNvPr id="4" name="Oval 3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7" name="Straight Connector 6"/>
            <p:cNvCxnSpPr>
              <a:stCxn id="4" idx="0"/>
              <a:endCxn id="4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4" idx="6"/>
              <a:endCxn id="4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858000" y="2057400"/>
            <a:ext cx="2286000" cy="2286000"/>
            <a:chOff x="762000" y="1676400"/>
            <a:chExt cx="2286000" cy="2286000"/>
          </a:xfrm>
        </p:grpSpPr>
        <p:sp>
          <p:nvSpPr>
            <p:cNvPr id="14" name="Oval 13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15" name="Straight Connector 14"/>
            <p:cNvCxnSpPr>
              <a:stCxn id="14" idx="0"/>
              <a:endCxn id="14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4" idx="6"/>
              <a:endCxn id="14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572000" y="4495800"/>
            <a:ext cx="2286000" cy="2286000"/>
            <a:chOff x="762000" y="1676400"/>
            <a:chExt cx="2286000" cy="2286000"/>
          </a:xfrm>
        </p:grpSpPr>
        <p:sp>
          <p:nvSpPr>
            <p:cNvPr id="18" name="Oval 17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19" name="Straight Connector 18"/>
            <p:cNvCxnSpPr>
              <a:stCxn id="18" idx="0"/>
              <a:endCxn id="18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8" idx="6"/>
              <a:endCxn id="18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858000" y="4495800"/>
            <a:ext cx="2286000" cy="2286000"/>
            <a:chOff x="762000" y="1676400"/>
            <a:chExt cx="2286000" cy="2286000"/>
          </a:xfrm>
        </p:grpSpPr>
        <p:sp>
          <p:nvSpPr>
            <p:cNvPr id="22" name="Oval 21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23" name="Straight Connector 22"/>
            <p:cNvCxnSpPr>
              <a:stCxn id="22" idx="0"/>
              <a:endCxn id="22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22" idx="6"/>
              <a:endCxn id="22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438400" y="1490661"/>
            <a:ext cx="2049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CO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= 400 ppm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9062" y="1519535"/>
            <a:ext cx="2049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CO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= 800 ppm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2596" y="1059806"/>
            <a:ext cx="1475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Ambient 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alibri" pitchFamily="34" charset="0"/>
              </a:rPr>
              <a:t>Experiment </a:t>
            </a:r>
            <a:r>
              <a:rPr lang="en-US" sz="4400" dirty="0" smtClean="0">
                <a:latin typeface="Calibri" pitchFamily="34" charset="0"/>
              </a:rPr>
              <a:t>1 </a:t>
            </a:r>
            <a:br>
              <a:rPr lang="en-US" sz="4400" dirty="0" smtClean="0">
                <a:latin typeface="Calibri" pitchFamily="34" charset="0"/>
              </a:rPr>
            </a:br>
            <a:r>
              <a:rPr lang="en-US" sz="2200" dirty="0" smtClean="0">
                <a:latin typeface="Calibri" pitchFamily="34" charset="0"/>
              </a:rPr>
              <a:t>(4 month, repeated twice)</a:t>
            </a:r>
            <a:endParaRPr lang="en-US" sz="2200" dirty="0">
              <a:latin typeface="Calibri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0" y="2057400"/>
            <a:ext cx="2286000" cy="2286000"/>
            <a:chOff x="762000" y="1676400"/>
            <a:chExt cx="2286000" cy="2286000"/>
          </a:xfrm>
        </p:grpSpPr>
        <p:sp>
          <p:nvSpPr>
            <p:cNvPr id="47" name="Oval 46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>
              <a:stCxn id="47" idx="0"/>
              <a:endCxn id="47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47" idx="6"/>
              <a:endCxn id="47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2286000" y="2057400"/>
            <a:ext cx="2286000" cy="2286000"/>
            <a:chOff x="762000" y="1676400"/>
            <a:chExt cx="2286000" cy="2286000"/>
          </a:xfrm>
        </p:grpSpPr>
        <p:sp>
          <p:nvSpPr>
            <p:cNvPr id="51" name="Oval 50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52" name="Straight Connector 51"/>
            <p:cNvCxnSpPr>
              <a:stCxn id="51" idx="0"/>
              <a:endCxn id="51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51" idx="6"/>
              <a:endCxn id="51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0" y="4495800"/>
            <a:ext cx="2286000" cy="2286000"/>
            <a:chOff x="762000" y="1676400"/>
            <a:chExt cx="2286000" cy="2286000"/>
          </a:xfrm>
        </p:grpSpPr>
        <p:sp>
          <p:nvSpPr>
            <p:cNvPr id="55" name="Oval 54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>
              <a:stCxn id="55" idx="0"/>
              <a:endCxn id="55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55" idx="6"/>
              <a:endCxn id="55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2286000" y="4495800"/>
            <a:ext cx="2286000" cy="2286000"/>
            <a:chOff x="762000" y="1676400"/>
            <a:chExt cx="2286000" cy="2286000"/>
          </a:xfrm>
        </p:grpSpPr>
        <p:sp>
          <p:nvSpPr>
            <p:cNvPr id="59" name="Oval 58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60" name="Straight Connector 59"/>
            <p:cNvCxnSpPr>
              <a:stCxn id="59" idx="0"/>
              <a:endCxn id="59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59" idx="6"/>
              <a:endCxn id="59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106778" y="2590800"/>
            <a:ext cx="2109657" cy="1399948"/>
            <a:chOff x="106778" y="2590800"/>
            <a:chExt cx="2109657" cy="1399948"/>
          </a:xfrm>
        </p:grpSpPr>
        <p:sp>
          <p:nvSpPr>
            <p:cNvPr id="62" name="TextBox 61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6400800" y="1062335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+4° C 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018328" y="1490661"/>
            <a:ext cx="2049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CO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= 400 ppm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691828" y="1519535"/>
            <a:ext cx="2049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CO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= 800 ppm</a:t>
            </a:r>
            <a:endParaRPr lang="en-US" sz="2400" dirty="0">
              <a:latin typeface="Calibri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376735" y="2598822"/>
            <a:ext cx="2109657" cy="1399948"/>
            <a:chOff x="106778" y="2590800"/>
            <a:chExt cx="2109657" cy="1399948"/>
          </a:xfrm>
        </p:grpSpPr>
        <p:sp>
          <p:nvSpPr>
            <p:cNvPr id="82" name="TextBox 81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772525" y="2616095"/>
            <a:ext cx="2109657" cy="1399948"/>
            <a:chOff x="106778" y="2590800"/>
            <a:chExt cx="2109657" cy="1399948"/>
          </a:xfrm>
        </p:grpSpPr>
        <p:sp>
          <p:nvSpPr>
            <p:cNvPr id="87" name="TextBox 86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6959275" y="2614593"/>
            <a:ext cx="2109657" cy="1399948"/>
            <a:chOff x="106778" y="2590800"/>
            <a:chExt cx="2109657" cy="1399948"/>
          </a:xfrm>
        </p:grpSpPr>
        <p:sp>
          <p:nvSpPr>
            <p:cNvPr id="92" name="TextBox 91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8171" y="5063916"/>
            <a:ext cx="2109657" cy="1399948"/>
            <a:chOff x="106778" y="2590800"/>
            <a:chExt cx="2109657" cy="1399948"/>
          </a:xfrm>
        </p:grpSpPr>
        <p:sp>
          <p:nvSpPr>
            <p:cNvPr id="97" name="TextBox 96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438400" y="5047235"/>
            <a:ext cx="2109657" cy="1399948"/>
            <a:chOff x="106778" y="2590800"/>
            <a:chExt cx="2109657" cy="1399948"/>
          </a:xfrm>
        </p:grpSpPr>
        <p:sp>
          <p:nvSpPr>
            <p:cNvPr id="102" name="TextBox 101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720260" y="5018887"/>
            <a:ext cx="2109657" cy="1399948"/>
            <a:chOff x="106778" y="2590800"/>
            <a:chExt cx="2109657" cy="1399948"/>
          </a:xfrm>
        </p:grpSpPr>
        <p:sp>
          <p:nvSpPr>
            <p:cNvPr id="107" name="TextBox 106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7014258" y="4990539"/>
            <a:ext cx="2109657" cy="1399948"/>
            <a:chOff x="106778" y="2590800"/>
            <a:chExt cx="2109657" cy="1399948"/>
          </a:xfrm>
        </p:grpSpPr>
        <p:sp>
          <p:nvSpPr>
            <p:cNvPr id="112" name="TextBox 111"/>
            <p:cNvSpPr txBox="1"/>
            <p:nvPr/>
          </p:nvSpPr>
          <p:spPr>
            <a:xfrm>
              <a:off x="106778" y="2590800"/>
              <a:ext cx="10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No plants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06746" y="3344417"/>
              <a:ext cx="961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Bunch-grass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143000" y="2590800"/>
              <a:ext cx="1073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Mesquite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16568" y="3316069"/>
              <a:ext cx="1069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Legume grass</a:t>
              </a:r>
              <a:endParaRPr lang="en-US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2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-92765" y="4161183"/>
            <a:ext cx="2987818" cy="28359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267200" y="1676400"/>
            <a:ext cx="2286000" cy="2286000"/>
            <a:chOff x="762000" y="1676400"/>
            <a:chExt cx="2286000" cy="2286000"/>
          </a:xfrm>
        </p:grpSpPr>
        <p:sp>
          <p:nvSpPr>
            <p:cNvPr id="4" name="Oval 3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7" name="Straight Connector 6"/>
            <p:cNvCxnSpPr>
              <a:stCxn id="4" idx="0"/>
              <a:endCxn id="4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4" idx="6"/>
              <a:endCxn id="4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781800" y="1676400"/>
            <a:ext cx="2286000" cy="2286000"/>
            <a:chOff x="762000" y="1676400"/>
            <a:chExt cx="2286000" cy="2286000"/>
          </a:xfrm>
        </p:grpSpPr>
        <p:sp>
          <p:nvSpPr>
            <p:cNvPr id="14" name="Oval 13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15" name="Straight Connector 14"/>
            <p:cNvCxnSpPr>
              <a:stCxn id="14" idx="0"/>
              <a:endCxn id="14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4" idx="6"/>
              <a:endCxn id="14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267200" y="4343400"/>
            <a:ext cx="2286000" cy="2286000"/>
            <a:chOff x="762000" y="1676400"/>
            <a:chExt cx="2286000" cy="2286000"/>
          </a:xfrm>
        </p:grpSpPr>
        <p:sp>
          <p:nvSpPr>
            <p:cNvPr id="18" name="Oval 17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19" name="Straight Connector 18"/>
            <p:cNvCxnSpPr>
              <a:stCxn id="18" idx="0"/>
              <a:endCxn id="18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8" idx="6"/>
              <a:endCxn id="18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781800" y="4343400"/>
            <a:ext cx="2286000" cy="2286000"/>
            <a:chOff x="762000" y="1676400"/>
            <a:chExt cx="2286000" cy="2286000"/>
          </a:xfrm>
        </p:grpSpPr>
        <p:sp>
          <p:nvSpPr>
            <p:cNvPr id="22" name="Oval 21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23" name="Straight Connector 22"/>
            <p:cNvCxnSpPr>
              <a:stCxn id="22" idx="0"/>
              <a:endCxn id="22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22" idx="6"/>
              <a:endCxn id="22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80477" y="5119179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+4° C T</a:t>
            </a:r>
            <a:endParaRPr lang="en-US" sz="2400" dirty="0">
              <a:latin typeface="Calibri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752600" y="1676400"/>
            <a:ext cx="2286000" cy="2286000"/>
            <a:chOff x="762000" y="1676400"/>
            <a:chExt cx="2286000" cy="2286000"/>
          </a:xfrm>
        </p:grpSpPr>
        <p:sp>
          <p:nvSpPr>
            <p:cNvPr id="38" name="Oval 37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39" name="Straight Connector 38"/>
            <p:cNvCxnSpPr>
              <a:stCxn id="38" idx="0"/>
              <a:endCxn id="38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8" idx="6"/>
              <a:endCxn id="38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2019798" y="22098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Soil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95600" y="2895600"/>
            <a:ext cx="106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 + Grass</a:t>
            </a:r>
            <a:endParaRPr lang="en-US" dirty="0">
              <a:latin typeface="Calibri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752600" y="4343400"/>
            <a:ext cx="2286000" cy="2286000"/>
            <a:chOff x="762000" y="1676400"/>
            <a:chExt cx="2286000" cy="2286000"/>
          </a:xfrm>
        </p:grpSpPr>
        <p:sp>
          <p:nvSpPr>
            <p:cNvPr id="44" name="Oval 43"/>
            <p:cNvSpPr/>
            <p:nvPr/>
          </p:nvSpPr>
          <p:spPr>
            <a:xfrm>
              <a:off x="762000" y="1676400"/>
              <a:ext cx="2286000" cy="228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cxnSp>
          <p:nvCxnSpPr>
            <p:cNvPr id="45" name="Straight Connector 44"/>
            <p:cNvCxnSpPr>
              <a:stCxn id="44" idx="0"/>
              <a:endCxn id="44" idx="4"/>
            </p:cNvCxnSpPr>
            <p:nvPr/>
          </p:nvCxnSpPr>
          <p:spPr>
            <a:xfrm>
              <a:off x="1905000" y="1676400"/>
              <a:ext cx="0" cy="2286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44" idx="6"/>
              <a:endCxn id="44" idx="2"/>
            </p:cNvCxnSpPr>
            <p:nvPr/>
          </p:nvCxnSpPr>
          <p:spPr>
            <a:xfrm flipH="1">
              <a:off x="762000" y="2819400"/>
              <a:ext cx="2286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0" y="2535644"/>
            <a:ext cx="1475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Ambient 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latin typeface="Calibri" pitchFamily="34" charset="0"/>
              </a:rPr>
              <a:t>Experiment </a:t>
            </a:r>
            <a:r>
              <a:rPr lang="en-US" sz="4900" dirty="0">
                <a:latin typeface="Calibri" pitchFamily="34" charset="0"/>
              </a:rPr>
              <a:t>2</a:t>
            </a:r>
            <a:br>
              <a:rPr lang="en-US" sz="4900" dirty="0">
                <a:latin typeface="Calibri" pitchFamily="34" charset="0"/>
              </a:rPr>
            </a:br>
            <a:r>
              <a:rPr lang="en-US" sz="2400" dirty="0" smtClean="0">
                <a:latin typeface="Calibri" pitchFamily="34" charset="0"/>
              </a:rPr>
              <a:t>(6 month)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895600" y="2209800"/>
            <a:ext cx="107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81200" y="2971800"/>
            <a:ext cx="69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42363" y="22098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Soil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918165" y="2895600"/>
            <a:ext cx="106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 + 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918165" y="2209800"/>
            <a:ext cx="107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03765" y="2971800"/>
            <a:ext cx="69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527763" y="22098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Soil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403565" y="2895600"/>
            <a:ext cx="106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 + 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403565" y="2209800"/>
            <a:ext cx="107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489165" y="2971800"/>
            <a:ext cx="69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019798" y="49530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Soil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895600" y="5638800"/>
            <a:ext cx="106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 + 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895600" y="4953000"/>
            <a:ext cx="107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81200" y="5715000"/>
            <a:ext cx="69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34398" y="49530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Soil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410200" y="5638800"/>
            <a:ext cx="106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 + 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410200" y="4953000"/>
            <a:ext cx="107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495800" y="5715000"/>
            <a:ext cx="69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042363" y="49530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Soil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918165" y="5638800"/>
            <a:ext cx="106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 + Grass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918165" y="4953000"/>
            <a:ext cx="107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Mesquite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003765" y="5715000"/>
            <a:ext cx="69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Grass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78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sz="4400" dirty="0" smtClean="0">
                <a:latin typeface="Calibri" pitchFamily="34" charset="0"/>
              </a:rPr>
              <a:t>Ecotron </a:t>
            </a:r>
            <a:r>
              <a:rPr lang="en-US" sz="4400" dirty="0">
                <a:latin typeface="Calibri" pitchFamily="34" charset="0"/>
              </a:rPr>
              <a:t>Ile-de-France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161" y="1068765"/>
            <a:ext cx="8466752" cy="4343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Part of the Ecotron network (other location at Montpellier)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latin typeface="Calibri" pitchFamily="34" charset="0"/>
              </a:rPr>
              <a:t>Centre </a:t>
            </a:r>
            <a:r>
              <a:rPr lang="en-US" sz="2400" dirty="0">
                <a:latin typeface="Calibri" pitchFamily="34" charset="0"/>
              </a:rPr>
              <a:t>for Research in Experimental and Predictive </a:t>
            </a:r>
            <a:r>
              <a:rPr lang="en-US" sz="2400" dirty="0" smtClean="0">
                <a:latin typeface="Calibri" pitchFamily="34" charset="0"/>
              </a:rPr>
              <a:t>Ecology (</a:t>
            </a:r>
            <a:r>
              <a:rPr lang="en-US" sz="2400" dirty="0">
                <a:latin typeface="Calibri" pitchFamily="34" charset="0"/>
              </a:rPr>
              <a:t>CEREEP</a:t>
            </a:r>
            <a:r>
              <a:rPr lang="en-US" sz="2400" dirty="0" smtClean="0">
                <a:latin typeface="Calibri" pitchFamily="34" charset="0"/>
              </a:rPr>
              <a:t>) 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&amp; Ecotron </a:t>
            </a:r>
            <a:r>
              <a:rPr lang="en-US" sz="2400" dirty="0">
                <a:latin typeface="Calibri" pitchFamily="34" charset="0"/>
              </a:rPr>
              <a:t>Ile-de-France </a:t>
            </a:r>
            <a:endParaRPr lang="en-US" sz="2400" dirty="0" smtClean="0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400" dirty="0" smtClean="0">
                <a:latin typeface="Calibri" pitchFamily="34" charset="0"/>
              </a:rPr>
              <a:t>Located </a:t>
            </a:r>
            <a:r>
              <a:rPr lang="en-US" sz="2400" dirty="0" smtClean="0">
                <a:latin typeface="Calibri" pitchFamily="34" charset="0"/>
              </a:rPr>
              <a:t>at the </a:t>
            </a:r>
            <a:r>
              <a:rPr lang="en-US" sz="2400" dirty="0">
                <a:latin typeface="Calibri" pitchFamily="34" charset="0"/>
              </a:rPr>
              <a:t>site of </a:t>
            </a:r>
            <a:r>
              <a:rPr lang="en-US" sz="2400" dirty="0" err="1">
                <a:latin typeface="Calibri" pitchFamily="34" charset="0"/>
              </a:rPr>
              <a:t>Foljuif</a:t>
            </a:r>
            <a:r>
              <a:rPr lang="en-US" sz="2400" dirty="0">
                <a:latin typeface="Calibri" pitchFamily="34" charset="0"/>
              </a:rPr>
              <a:t> the </a:t>
            </a:r>
            <a:r>
              <a:rPr lang="en-US" sz="2400" dirty="0" err="1">
                <a:latin typeface="Calibri" pitchFamily="34" charset="0"/>
              </a:rPr>
              <a:t>Ecole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Normale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Supérieure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(ENS) (Seine-et-Marne)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a Joint Service Unit (MSU) </a:t>
            </a:r>
            <a:r>
              <a:rPr lang="en-US" dirty="0">
                <a:latin typeface="Calibri" pitchFamily="34" charset="0"/>
              </a:rPr>
              <a:t>since January 1, </a:t>
            </a:r>
            <a:r>
              <a:rPr lang="en-US" dirty="0" smtClean="0">
                <a:latin typeface="Calibri" pitchFamily="34" charset="0"/>
              </a:rPr>
              <a:t>2008 </a:t>
            </a:r>
            <a:r>
              <a:rPr lang="en-US" sz="2400" dirty="0" smtClean="0">
                <a:latin typeface="Calibri" pitchFamily="34" charset="0"/>
              </a:rPr>
              <a:t>between 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CNRS (French Centre National de la </a:t>
            </a:r>
            <a:r>
              <a:rPr lang="en-US" sz="2400" dirty="0" err="1">
                <a:latin typeface="Calibri" pitchFamily="34" charset="0"/>
              </a:rPr>
              <a:t>Recherche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Scientifique</a:t>
            </a:r>
            <a:r>
              <a:rPr lang="en-US" sz="2400" dirty="0">
                <a:latin typeface="Calibri" pitchFamily="34" charset="0"/>
              </a:rPr>
              <a:t>)  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331" y="4579979"/>
            <a:ext cx="57150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8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sz="4400" dirty="0" smtClean="0">
                <a:latin typeface="Calibri" pitchFamily="34" charset="0"/>
              </a:rPr>
              <a:t>Ecolabs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161" y="1068765"/>
            <a:ext cx="8466752" cy="4343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Several Ecolabs 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Each equipped with a control room and three controlled-environment cells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Total 10 cells available</a:t>
            </a:r>
            <a:endParaRPr lang="en-US" sz="2400" dirty="0" smtClean="0">
              <a:latin typeface="Calibri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" y="3240465"/>
            <a:ext cx="4572000" cy="342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783" y="3240465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99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8454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Ecolab </a:t>
            </a:r>
            <a:r>
              <a:rPr lang="en-US" dirty="0" smtClean="0">
                <a:latin typeface="Calibri" pitchFamily="34" charset="0"/>
              </a:rPr>
              <a:t>cell design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lum contras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 t="25570" r="53445" b="34970"/>
          <a:stretch/>
        </p:blipFill>
        <p:spPr>
          <a:xfrm>
            <a:off x="457200" y="1447800"/>
            <a:ext cx="8276418" cy="5358210"/>
          </a:xfrm>
        </p:spPr>
      </p:pic>
    </p:spTree>
    <p:extLst>
      <p:ext uri="{BB962C8B-B14F-4D97-AF65-F5344CB8AC3E}">
        <p14:creationId xmlns:p14="http://schemas.microsoft.com/office/powerpoint/2010/main" val="12049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>
                <a:latin typeface="+mn-lt"/>
              </a:rPr>
              <a:t>Why </a:t>
            </a:r>
            <a:r>
              <a:rPr lang="en-US" sz="4400" dirty="0" smtClean="0">
                <a:latin typeface="+mn-lt"/>
              </a:rPr>
              <a:t>Ecotron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Gives ability to look at </a:t>
            </a:r>
            <a:r>
              <a:rPr lang="en-US" sz="2800" dirty="0" err="1" smtClean="0">
                <a:latin typeface="Calibri" pitchFamily="34" charset="0"/>
              </a:rPr>
              <a:t>hydrobiogeochemical</a:t>
            </a:r>
            <a:r>
              <a:rPr lang="en-US" sz="2800" dirty="0" smtClean="0">
                <a:latin typeface="Calibri" pitchFamily="34" charset="0"/>
              </a:rPr>
              <a:t> processes under conditions of high and independent control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realistic temperature fluctuations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water applications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controlled atmospheric gas composition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Ecotron </a:t>
            </a:r>
            <a:r>
              <a:rPr lang="en-US" sz="2800" dirty="0">
                <a:latin typeface="Calibri" pitchFamily="34" charset="0"/>
              </a:rPr>
              <a:t>and LEO facilities offer complementary strength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Unique opportunity for LEO to test and build up to LEO-scale experiments using highly controlled experiments at Ecotron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840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93541"/>
            <a:ext cx="7886700" cy="4351338"/>
          </a:xfrm>
        </p:spPr>
        <p:txBody>
          <a:bodyPr/>
          <a:lstStyle/>
          <a:p>
            <a:r>
              <a:rPr lang="en-US" dirty="0"/>
              <a:t>Abiotic and biologically-driven basalt weathering and C sequestration under changing climate</a:t>
            </a:r>
          </a:p>
          <a:p>
            <a:r>
              <a:rPr lang="en-US" dirty="0" smtClean="0"/>
              <a:t>Quantifying </a:t>
            </a:r>
            <a:r>
              <a:rPr lang="en-US" dirty="0"/>
              <a:t>the importance of biotic and abiotic drivers in creating lags in soil carbon and water dynamics </a:t>
            </a:r>
          </a:p>
          <a:p>
            <a:r>
              <a:rPr lang="en-US" dirty="0"/>
              <a:t>Linking controls on microbial community composition with soil carbon </a:t>
            </a:r>
            <a:r>
              <a:rPr lang="en-US" dirty="0" smtClean="0"/>
              <a:t>dynamics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25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692" y="2506662"/>
            <a:ext cx="8179174" cy="4351338"/>
          </a:xfrm>
        </p:spPr>
        <p:txBody>
          <a:bodyPr/>
          <a:lstStyle/>
          <a:p>
            <a:r>
              <a:rPr lang="en-US" dirty="0" smtClean="0"/>
              <a:t>Goal is to </a:t>
            </a:r>
            <a:r>
              <a:rPr lang="en-US" dirty="0" smtClean="0"/>
              <a:t>quantify the </a:t>
            </a:r>
            <a:r>
              <a:rPr lang="en-US" dirty="0"/>
              <a:t>abiotic and biological </a:t>
            </a:r>
            <a:r>
              <a:rPr lang="en-US" dirty="0" smtClean="0"/>
              <a:t>contributions </a:t>
            </a:r>
            <a:r>
              <a:rPr lang="en-US" dirty="0"/>
              <a:t>to weathering and CO</a:t>
            </a:r>
            <a:r>
              <a:rPr lang="en-US" baseline="-25000" dirty="0"/>
              <a:t>2</a:t>
            </a:r>
            <a:r>
              <a:rPr lang="en-US" dirty="0"/>
              <a:t> flux during </a:t>
            </a:r>
            <a:r>
              <a:rPr lang="en-US" dirty="0" smtClean="0"/>
              <a:t>early colonization </a:t>
            </a:r>
            <a:r>
              <a:rPr lang="en-US" dirty="0"/>
              <a:t>of the </a:t>
            </a:r>
            <a:r>
              <a:rPr lang="en-US" dirty="0" smtClean="0"/>
              <a:t>landscape </a:t>
            </a:r>
            <a:r>
              <a:rPr lang="en-US" dirty="0"/>
              <a:t>by </a:t>
            </a:r>
            <a:r>
              <a:rPr lang="en-US" dirty="0" smtClean="0"/>
              <a:t>biota</a:t>
            </a:r>
          </a:p>
          <a:p>
            <a:r>
              <a:rPr lang="en-US" dirty="0" smtClean="0"/>
              <a:t>Determine effect of</a:t>
            </a:r>
          </a:p>
          <a:p>
            <a:pPr lvl="1"/>
            <a:r>
              <a:rPr lang="en-US" dirty="0" smtClean="0"/>
              <a:t>Plant </a:t>
            </a:r>
          </a:p>
          <a:p>
            <a:pPr lvl="1"/>
            <a:r>
              <a:rPr lang="en-US" dirty="0" smtClean="0"/>
              <a:t>Atmospheric CO</a:t>
            </a:r>
            <a:r>
              <a:rPr lang="en-US" baseline="-25000" dirty="0" smtClean="0"/>
              <a:t>2</a:t>
            </a:r>
            <a:r>
              <a:rPr lang="en-US" dirty="0" smtClean="0"/>
              <a:t> concentration</a:t>
            </a:r>
            <a:endParaRPr lang="en-US" dirty="0" smtClean="0"/>
          </a:p>
          <a:p>
            <a:pPr lvl="1"/>
            <a:r>
              <a:rPr lang="en-US" dirty="0" smtClean="0"/>
              <a:t>Temperature</a:t>
            </a:r>
            <a:endParaRPr lang="en-US" dirty="0" smtClean="0"/>
          </a:p>
          <a:p>
            <a:pPr lvl="1"/>
            <a:r>
              <a:rPr lang="en-US" dirty="0" smtClean="0"/>
              <a:t>N-availability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" y="330655"/>
            <a:ext cx="8951494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 smtClean="0"/>
              <a:t>Abiotic and biologically-driven basalt weathering and C sequestration under changing climate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172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32178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04913"/>
            <a:ext cx="7886700" cy="4351338"/>
          </a:xfrm>
        </p:spPr>
        <p:txBody>
          <a:bodyPr>
            <a:noAutofit/>
          </a:bodyPr>
          <a:lstStyle/>
          <a:p>
            <a:r>
              <a:rPr lang="en-US" sz="2400" dirty="0" smtClean="0"/>
              <a:t>4 biological treatments</a:t>
            </a:r>
          </a:p>
          <a:p>
            <a:pPr lvl="1"/>
            <a:r>
              <a:rPr lang="en-US" sz="2000" dirty="0" smtClean="0"/>
              <a:t>Control</a:t>
            </a:r>
          </a:p>
          <a:p>
            <a:pPr lvl="1"/>
            <a:r>
              <a:rPr lang="en-US" sz="2000" dirty="0" smtClean="0"/>
              <a:t>Mesquite</a:t>
            </a:r>
            <a:r>
              <a:rPr lang="en-US" sz="2000" dirty="0"/>
              <a:t> </a:t>
            </a:r>
            <a:r>
              <a:rPr lang="en-US" sz="2000" dirty="0" smtClean="0"/>
              <a:t>(30 </a:t>
            </a:r>
            <a:r>
              <a:rPr lang="en-US" sz="2000" dirty="0"/>
              <a:t>mesquites per </a:t>
            </a:r>
            <a:r>
              <a:rPr lang="en-US" sz="2000" dirty="0" smtClean="0"/>
              <a:t>mesocosm) </a:t>
            </a:r>
            <a:r>
              <a:rPr lang="en-US" sz="2000" dirty="0"/>
              <a:t>inoculated with Rhizobia</a:t>
            </a:r>
            <a:endParaRPr lang="en-US" sz="2000" dirty="0" smtClean="0"/>
          </a:p>
          <a:p>
            <a:pPr lvl="1"/>
            <a:r>
              <a:rPr lang="en-US" sz="2000" dirty="0" smtClean="0"/>
              <a:t>Bunchgrass (</a:t>
            </a:r>
            <a:r>
              <a:rPr lang="en-US" sz="2000" dirty="0"/>
              <a:t>green </a:t>
            </a:r>
            <a:r>
              <a:rPr lang="en-US" sz="2000" dirty="0" err="1" smtClean="0"/>
              <a:t>sprangletop</a:t>
            </a:r>
            <a:r>
              <a:rPr lang="en-US" sz="2000" dirty="0" smtClean="0"/>
              <a:t>, </a:t>
            </a:r>
            <a:r>
              <a:rPr lang="en-US" sz="2000" i="1" dirty="0" err="1"/>
              <a:t>Leptochloa</a:t>
            </a:r>
            <a:r>
              <a:rPr lang="en-US" sz="2000" i="1" dirty="0"/>
              <a:t> </a:t>
            </a:r>
            <a:r>
              <a:rPr lang="en-US" sz="2000" i="1" dirty="0" err="1" smtClean="0"/>
              <a:t>dubia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Legume grass (alfalfa, </a:t>
            </a:r>
            <a:r>
              <a:rPr lang="en-US" sz="2000" i="1" dirty="0" err="1"/>
              <a:t>Medicago</a:t>
            </a:r>
            <a:r>
              <a:rPr lang="en-US" sz="2000" i="1" dirty="0"/>
              <a:t> sativa</a:t>
            </a:r>
            <a:r>
              <a:rPr lang="en-US" sz="2000" dirty="0" smtClean="0"/>
              <a:t>) inoculated with Rhizobia</a:t>
            </a:r>
          </a:p>
          <a:p>
            <a:r>
              <a:rPr lang="en-US" sz="2400" dirty="0" smtClean="0"/>
              <a:t>2 temperature treatments</a:t>
            </a:r>
          </a:p>
          <a:p>
            <a:pPr lvl="1"/>
            <a:r>
              <a:rPr lang="en-US" sz="2000" dirty="0" smtClean="0"/>
              <a:t>Ambient</a:t>
            </a:r>
            <a:r>
              <a:rPr lang="en-US" sz="2000" dirty="0"/>
              <a:t> </a:t>
            </a:r>
            <a:r>
              <a:rPr lang="en-US" sz="2000" dirty="0" smtClean="0"/>
              <a:t>(21-26 </a:t>
            </a:r>
            <a:r>
              <a:rPr lang="en-US" sz="2000" dirty="0" err="1"/>
              <a:t>deg</a:t>
            </a:r>
            <a:r>
              <a:rPr lang="en-US" sz="2000" dirty="0"/>
              <a:t> C air, </a:t>
            </a:r>
            <a:r>
              <a:rPr lang="en-US" sz="2000" dirty="0" smtClean="0"/>
              <a:t>23.5 </a:t>
            </a:r>
            <a:r>
              <a:rPr lang="en-US" sz="2000" dirty="0" err="1"/>
              <a:t>deg</a:t>
            </a:r>
            <a:r>
              <a:rPr lang="en-US" sz="2000" dirty="0"/>
              <a:t> C bottom of </a:t>
            </a:r>
            <a:r>
              <a:rPr lang="en-US" sz="2000" dirty="0" err="1"/>
              <a:t>Ecorium</a:t>
            </a:r>
            <a:r>
              <a:rPr lang="en-US" sz="2000" dirty="0"/>
              <a:t> </a:t>
            </a:r>
          </a:p>
          <a:p>
            <a:pPr lvl="1"/>
            <a:r>
              <a:rPr lang="en-US" sz="2000" dirty="0" smtClean="0"/>
              <a:t>Elevated 4 degrees (25-30 </a:t>
            </a:r>
            <a:r>
              <a:rPr lang="en-US" sz="2000" dirty="0" err="1" smtClean="0"/>
              <a:t>deg</a:t>
            </a:r>
            <a:r>
              <a:rPr lang="en-US" sz="2000" dirty="0" smtClean="0"/>
              <a:t> C air, 27.5 </a:t>
            </a:r>
            <a:r>
              <a:rPr lang="en-US" sz="2000" dirty="0" err="1" smtClean="0"/>
              <a:t>deg</a:t>
            </a:r>
            <a:r>
              <a:rPr lang="en-US" sz="2000" dirty="0" smtClean="0"/>
              <a:t> C bottom of </a:t>
            </a:r>
            <a:r>
              <a:rPr lang="en-US" sz="2000" dirty="0" err="1" smtClean="0"/>
              <a:t>Ecorium</a:t>
            </a:r>
            <a:r>
              <a:rPr lang="en-US" sz="2000" dirty="0" smtClean="0"/>
              <a:t> )</a:t>
            </a:r>
          </a:p>
          <a:p>
            <a:r>
              <a:rPr lang="en-US" sz="2400" dirty="0" smtClean="0"/>
              <a:t>2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treatments</a:t>
            </a:r>
          </a:p>
          <a:p>
            <a:pPr lvl="1"/>
            <a:r>
              <a:rPr lang="en-US" sz="2000" dirty="0" smtClean="0"/>
              <a:t>400 ppm</a:t>
            </a:r>
          </a:p>
          <a:p>
            <a:pPr lvl="1"/>
            <a:r>
              <a:rPr lang="en-US" sz="2000" dirty="0" smtClean="0"/>
              <a:t>800 ppm</a:t>
            </a:r>
          </a:p>
          <a:p>
            <a:r>
              <a:rPr lang="en-US" sz="2400" dirty="0" smtClean="0"/>
              <a:t>4 replicates – </a:t>
            </a:r>
            <a:r>
              <a:rPr lang="en-US" sz="2400" dirty="0"/>
              <a:t>2 </a:t>
            </a:r>
            <a:r>
              <a:rPr lang="en-US" sz="2400" dirty="0" smtClean="0"/>
              <a:t>in space </a:t>
            </a:r>
            <a:r>
              <a:rPr lang="en-US" sz="2400" dirty="0" smtClean="0"/>
              <a:t>and 2 in time </a:t>
            </a:r>
          </a:p>
          <a:p>
            <a:r>
              <a:rPr lang="en-US" sz="2400" dirty="0" smtClean="0"/>
              <a:t>64 mesocosms (40 cm d by 80 cm depth) total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2702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-244470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863105"/>
            <a:ext cx="7886700" cy="4351338"/>
          </a:xfrm>
        </p:spPr>
        <p:txBody>
          <a:bodyPr>
            <a:normAutofit/>
          </a:bodyPr>
          <a:lstStyle/>
          <a:p>
            <a:r>
              <a:rPr lang="fr-FR" sz="2400" b="1" dirty="0" err="1" smtClean="0"/>
              <a:t>Ecorium</a:t>
            </a:r>
            <a:r>
              <a:rPr lang="fr-FR" sz="2400" b="1" dirty="0" smtClean="0"/>
              <a:t> installation</a:t>
            </a:r>
          </a:p>
          <a:p>
            <a:pPr lvl="1"/>
            <a:r>
              <a:rPr lang="fr-FR" sz="2400" dirty="0" smtClean="0"/>
              <a:t>4 mesocosms per </a:t>
            </a:r>
            <a:r>
              <a:rPr lang="fr-FR" sz="2400" dirty="0" err="1" smtClean="0"/>
              <a:t>Ecorium</a:t>
            </a:r>
            <a:endParaRPr lang="fr-FR" sz="2400" dirty="0" smtClean="0"/>
          </a:p>
          <a:p>
            <a:pPr lvl="1"/>
            <a:r>
              <a:rPr lang="fr-FR" sz="2400" dirty="0" smtClean="0"/>
              <a:t>Mesocosm </a:t>
            </a:r>
            <a:r>
              <a:rPr lang="fr-FR" sz="2400" dirty="0" err="1" smtClean="0"/>
              <a:t>bottom</a:t>
            </a:r>
            <a:r>
              <a:rPr lang="fr-FR" sz="2400" dirty="0" smtClean="0"/>
              <a:t> plates </a:t>
            </a:r>
            <a:r>
              <a:rPr lang="fr-FR" dirty="0"/>
              <a:t>have 2</a:t>
            </a:r>
            <a:r>
              <a:rPr lang="fr-FR" dirty="0" smtClean="0"/>
              <a:t>% </a:t>
            </a:r>
            <a:r>
              <a:rPr lang="fr-FR" dirty="0" err="1" smtClean="0"/>
              <a:t>slope</a:t>
            </a:r>
            <a:endParaRPr lang="fr-FR" sz="2400" dirty="0" smtClean="0"/>
          </a:p>
          <a:p>
            <a:pPr lvl="1"/>
            <a:r>
              <a:rPr lang="fr-FR" dirty="0" err="1" smtClean="0"/>
              <a:t>Ecociums</a:t>
            </a:r>
            <a:r>
              <a:rPr lang="fr-FR" dirty="0" smtClean="0"/>
              <a:t> are </a:t>
            </a:r>
            <a:r>
              <a:rPr lang="fr-FR" dirty="0" err="1" smtClean="0"/>
              <a:t>filled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sand</a:t>
            </a:r>
            <a:r>
              <a:rPr lang="fr-FR" dirty="0" smtClean="0"/>
              <a:t> for </a:t>
            </a:r>
            <a:r>
              <a:rPr lang="fr-FR" dirty="0" err="1" smtClean="0"/>
              <a:t>heat</a:t>
            </a:r>
            <a:r>
              <a:rPr lang="fr-FR" dirty="0" smtClean="0"/>
              <a:t> transmission</a:t>
            </a:r>
            <a:endParaRPr lang="fr-FR" sz="2400" dirty="0" smtClean="0"/>
          </a:p>
          <a:p>
            <a:pPr lvl="1"/>
            <a:endParaRPr lang="fr-FR" sz="2400" dirty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420" y="2598821"/>
            <a:ext cx="3089841" cy="4119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2" y="2598821"/>
            <a:ext cx="3089841" cy="41197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789" y="2605325"/>
            <a:ext cx="3089841" cy="411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3364</TotalTime>
  <Words>692</Words>
  <Application>Microsoft Office PowerPoint</Application>
  <PresentationFormat>On-screen Show (4:3)</PresentationFormat>
  <Paragraphs>157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Ecotron-B2 experiments</vt:lpstr>
      <vt:lpstr>Ecotron Ile-de-France</vt:lpstr>
      <vt:lpstr>Ecolabs</vt:lpstr>
      <vt:lpstr>Ecolab cell design</vt:lpstr>
      <vt:lpstr>Why Ecotron?</vt:lpstr>
      <vt:lpstr>Projects</vt:lpstr>
      <vt:lpstr>PowerPoint Presentation</vt:lpstr>
      <vt:lpstr>Design</vt:lpstr>
      <vt:lpstr>Design</vt:lpstr>
      <vt:lpstr>Design</vt:lpstr>
      <vt:lpstr>Design</vt:lpstr>
      <vt:lpstr>Design</vt:lpstr>
      <vt:lpstr>Design</vt:lpstr>
      <vt:lpstr>Design</vt:lpstr>
      <vt:lpstr>Design</vt:lpstr>
      <vt:lpstr>PowerPoint Presentation</vt:lpstr>
      <vt:lpstr>Experiment 1  (4 month, repeated twice)</vt:lpstr>
      <vt:lpstr>Experiment 2 (6 month)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Ecotron-B2 experiments</dc:title>
  <dc:creator>Katerina Dontsova</dc:creator>
  <cp:lastModifiedBy>Katerina Dontsova</cp:lastModifiedBy>
  <cp:revision>35</cp:revision>
  <dcterms:created xsi:type="dcterms:W3CDTF">2015-01-27T20:56:27Z</dcterms:created>
  <dcterms:modified xsi:type="dcterms:W3CDTF">2015-03-20T18:35:22Z</dcterms:modified>
</cp:coreProperties>
</file>