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83" r:id="rId3"/>
    <p:sldId id="276" r:id="rId4"/>
    <p:sldId id="277" r:id="rId5"/>
    <p:sldId id="264" r:id="rId6"/>
    <p:sldId id="279" r:id="rId7"/>
    <p:sldId id="280" r:id="rId8"/>
    <p:sldId id="281" r:id="rId9"/>
    <p:sldId id="278" r:id="rId10"/>
    <p:sldId id="270" r:id="rId11"/>
    <p:sldId id="269" r:id="rId12"/>
    <p:sldId id="275" r:id="rId13"/>
    <p:sldId id="271" r:id="rId14"/>
    <p:sldId id="266" r:id="rId15"/>
    <p:sldId id="260" r:id="rId16"/>
    <p:sldId id="261" r:id="rId17"/>
    <p:sldId id="26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35" autoAdjust="0"/>
  </p:normalViewPr>
  <p:slideViewPr>
    <p:cSldViewPr snapToObjects="1"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ED074-1EB7-4B2D-B9BC-0917B90E51EB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2CE7B-C23B-4913-AEB0-E1A1A2072A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0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2CE7B-C23B-4913-AEB0-E1A1A2072AF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E1CE3-2447-4FF5-B7D3-B240C90C9485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FEA09-9E73-44C9-B835-025492D35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ill\Documents\Mediencenter\MATLAB\Movie_E3_plot_profiles_plot9.avi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opportunities for in situ sampling of water and carbon-dioxide isotopologues within the soil and atmosphere at LEO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3600" dirty="0" smtClean="0"/>
              <a:t>Automated sampling of soil air with direct isotopic analysis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Ca. 4 min/sample</a:t>
            </a:r>
          </a:p>
          <a:p>
            <a:r>
              <a:rPr lang="de-DE" dirty="0" smtClean="0"/>
              <a:t>No manual sample collection or lab analysis</a:t>
            </a:r>
          </a:p>
          <a:p>
            <a:r>
              <a:rPr lang="de-DE" dirty="0" smtClean="0"/>
              <a:t>Small sample volumes</a:t>
            </a:r>
          </a:p>
          <a:p>
            <a:r>
              <a:rPr lang="de-DE" dirty="0" smtClean="0"/>
              <a:t>Simultaneous isotope data for CO</a:t>
            </a:r>
            <a:r>
              <a:rPr lang="de-DE" baseline="-25000" dirty="0" smtClean="0"/>
              <a:t>2</a:t>
            </a:r>
            <a:r>
              <a:rPr lang="de-DE" dirty="0" smtClean="0"/>
              <a:t> and water vapor in soil air + Inference of liquid water isotopic composition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3200" dirty="0" smtClean="0"/>
              <a:t>Inference of liquid soil water isotopic composition from vapor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Vapor typically in isotopic equilibrium with liquid water </a:t>
            </a:r>
          </a:p>
          <a:p>
            <a:pPr>
              <a:buNone/>
            </a:pPr>
            <a:r>
              <a:rPr lang="de-DE" sz="2400" dirty="0" smtClean="0">
                <a:sym typeface="Wingdings" pitchFamily="2" charset="2"/>
              </a:rPr>
              <a:t>	 Liquid water composition can be infered if temperature-dependent equilibrium fractionation factor is known</a:t>
            </a:r>
            <a:endParaRPr lang="de-DE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510" y="2980566"/>
            <a:ext cx="3168440" cy="318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510" y="6362846"/>
            <a:ext cx="38165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Horita</a:t>
            </a:r>
            <a:r>
              <a:rPr lang="en-US" sz="1200" dirty="0" smtClean="0"/>
              <a:t> &amp; </a:t>
            </a:r>
            <a:r>
              <a:rPr lang="en-US" sz="1200" dirty="0" err="1" smtClean="0"/>
              <a:t>Wesolowski</a:t>
            </a:r>
            <a:r>
              <a:rPr lang="en-US" sz="1200" dirty="0" smtClean="0"/>
              <a:t>, </a:t>
            </a:r>
            <a:r>
              <a:rPr lang="en-US" sz="1200" i="1" dirty="0" err="1" smtClean="0"/>
              <a:t>Geochim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Cosmochim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Acta</a:t>
            </a:r>
            <a:r>
              <a:rPr lang="en-US" sz="1200" i="1" dirty="0" smtClean="0"/>
              <a:t> </a:t>
            </a:r>
            <a:r>
              <a:rPr lang="en-US" sz="1200" b="1" i="1" dirty="0" smtClean="0"/>
              <a:t>58, 3425-3437 (1994).</a:t>
            </a:r>
          </a:p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0" y="2941349"/>
            <a:ext cx="4275115" cy="34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328740" y="6392451"/>
            <a:ext cx="32758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Soderberg</a:t>
            </a:r>
            <a:r>
              <a:rPr lang="en-US" sz="1200" dirty="0" smtClean="0"/>
              <a:t> et al., </a:t>
            </a:r>
            <a:r>
              <a:rPr lang="en-US" sz="1200" i="1" dirty="0" smtClean="0"/>
              <a:t>Vadose Zone J. </a:t>
            </a:r>
            <a:r>
              <a:rPr lang="en-US" sz="1200" b="1" i="1" dirty="0" smtClean="0"/>
              <a:t>11 (2012).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524410" y="3573020"/>
            <a:ext cx="0" cy="1224170"/>
          </a:xfrm>
          <a:prstGeom prst="line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2267680" y="4365130"/>
            <a:ext cx="0" cy="1565550"/>
          </a:xfrm>
          <a:prstGeom prst="line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43760" y="4180464"/>
            <a:ext cx="119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Free water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84210" y="418046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Soil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3600" dirty="0" smtClean="0"/>
              <a:t>Inference of liquid soil water isotopic composition from vapor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Potential effects on </a:t>
            </a:r>
            <a:r>
              <a:rPr lang="el-GR" sz="2200" dirty="0" smtClean="0"/>
              <a:t>α</a:t>
            </a:r>
            <a:r>
              <a:rPr lang="de-DE" sz="2200" baseline="-25000" dirty="0" smtClean="0"/>
              <a:t>E</a:t>
            </a:r>
            <a:r>
              <a:rPr lang="de-DE" sz="2200" dirty="0" smtClean="0"/>
              <a:t> in soils: water activity (salts, matric potential), structural change in confined space, hydration sphere isotope effect </a:t>
            </a:r>
            <a:r>
              <a:rPr lang="de-DE" sz="2200" dirty="0" smtClean="0">
                <a:sym typeface="Wingdings" pitchFamily="2" charset="2"/>
              </a:rPr>
              <a:t> m</a:t>
            </a:r>
            <a:r>
              <a:rPr lang="de-DE" sz="2200" dirty="0" smtClean="0"/>
              <a:t>inor at MP &gt; -10 MPa and low clay content</a:t>
            </a:r>
          </a:p>
          <a:p>
            <a:r>
              <a:rPr lang="de-DE" sz="2200" dirty="0" smtClean="0"/>
              <a:t>Potential sampling induced mixing </a:t>
            </a:r>
            <a:r>
              <a:rPr lang="de-DE" sz="2200" dirty="0" smtClean="0">
                <a:sym typeface="Wingdings" pitchFamily="2" charset="2"/>
              </a:rPr>
              <a:t> can be avoided</a:t>
            </a:r>
            <a:endParaRPr lang="en-US" sz="22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50" y="3645031"/>
            <a:ext cx="3430762" cy="273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720100" y="6361673"/>
            <a:ext cx="32758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Soderberg</a:t>
            </a:r>
            <a:r>
              <a:rPr lang="en-US" sz="1200" dirty="0" smtClean="0"/>
              <a:t> et al., </a:t>
            </a:r>
            <a:r>
              <a:rPr lang="en-US" sz="1200" i="1" dirty="0" smtClean="0"/>
              <a:t>Vadose Zone J. </a:t>
            </a:r>
            <a:r>
              <a:rPr lang="en-US" sz="1200" b="1" i="1" dirty="0" smtClean="0"/>
              <a:t>11 (2012).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/>
          <a:srcRect l="1364" t="3604" r="2587" b="3604"/>
          <a:stretch>
            <a:fillRect/>
          </a:stretch>
        </p:blipFill>
        <p:spPr bwMode="auto">
          <a:xfrm>
            <a:off x="4499991" y="3578002"/>
            <a:ext cx="3744520" cy="278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44010" y="6381411"/>
            <a:ext cx="36895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Volkmann &amp; </a:t>
            </a:r>
            <a:r>
              <a:rPr lang="en-US" sz="1200" dirty="0" err="1" smtClean="0"/>
              <a:t>Weiler</a:t>
            </a:r>
            <a:r>
              <a:rPr lang="en-US" sz="1200" dirty="0" smtClean="0"/>
              <a:t>, </a:t>
            </a:r>
            <a:r>
              <a:rPr lang="en-US" sz="1200" i="1" dirty="0" smtClean="0"/>
              <a:t>HESS </a:t>
            </a:r>
            <a:r>
              <a:rPr lang="en-US" sz="1200" b="1" i="1" dirty="0" smtClean="0"/>
              <a:t>18, 1819-1833 (2014).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3600" dirty="0" smtClean="0"/>
              <a:t>Inference of liquid soil water isotopic composition from vapor</a:t>
            </a:r>
            <a:endParaRPr lang="en-US" sz="3600" dirty="0"/>
          </a:p>
        </p:txBody>
      </p:sp>
      <p:pic>
        <p:nvPicPr>
          <p:cNvPr id="7" name="Movie_E3_plot_profiles_plot9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66750" y="1628750"/>
            <a:ext cx="7810500" cy="493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Atmospheric sampling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Exisiting gas sampling set up for 24 locations/slope</a:t>
            </a:r>
          </a:p>
          <a:p>
            <a:r>
              <a:rPr lang="en-US" sz="2800" dirty="0" smtClean="0"/>
              <a:t>Flow cell 1/e time response (s): 0.1 sec (300 </a:t>
            </a:r>
            <a:r>
              <a:rPr lang="en-US" sz="2800" dirty="0" err="1" smtClean="0"/>
              <a:t>lpm</a:t>
            </a:r>
            <a:r>
              <a:rPr lang="en-US" sz="2800" dirty="0" smtClean="0"/>
              <a:t>)</a:t>
            </a:r>
          </a:p>
          <a:p>
            <a:pPr>
              <a:buNone/>
            </a:pP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Evapotranspiration, CO</a:t>
            </a:r>
            <a:r>
              <a:rPr lang="de-DE" sz="2800" baseline="-25000" dirty="0" smtClean="0"/>
              <a:t>2</a:t>
            </a:r>
            <a:r>
              <a:rPr lang="de-DE" sz="2800" dirty="0" smtClean="0"/>
              <a:t> fluxes and plant uptake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4" name="Picture 4" descr="C:\Users\Till\Documents\Magischer Aktenkoffer\PostDoc\Atmo Air Sampling\with interp grid_n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630" y="3645030"/>
            <a:ext cx="5237435" cy="2678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2" y="1196752"/>
            <a:ext cx="7636417" cy="59011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Potential soil gas sampling locations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417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Location-Time resolution trade-off</a:t>
            </a:r>
            <a:br>
              <a:rPr lang="de-DE" dirty="0" smtClean="0"/>
            </a:br>
            <a:r>
              <a:rPr lang="de-DE" dirty="0" smtClean="0"/>
              <a:t>for soil gas sampling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Which processes to investigate?</a:t>
            </a:r>
          </a:p>
          <a:p>
            <a:r>
              <a:rPr lang="de-DE" sz="2800" dirty="0"/>
              <a:t>W</a:t>
            </a:r>
            <a:r>
              <a:rPr lang="de-DE" sz="2800" dirty="0" smtClean="0"/>
              <a:t>hat is their temporal scale?</a:t>
            </a:r>
            <a:endParaRPr lang="de-DE" sz="28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6957" y="2851299"/>
            <a:ext cx="4510087" cy="360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4067944" y="2996952"/>
            <a:ext cx="1318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All locations</a:t>
            </a:r>
          </a:p>
          <a:p>
            <a:r>
              <a:rPr lang="de-DE" dirty="0" smtClean="0"/>
              <a:t>1 slope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633" y="2996952"/>
            <a:ext cx="1318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All locations</a:t>
            </a:r>
          </a:p>
          <a:p>
            <a:r>
              <a:rPr lang="de-DE" dirty="0" smtClean="0"/>
              <a:t>3 slopes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Potential scheme for soil gas sampling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2400" dirty="0" smtClean="0"/>
              <a:t>50-150 locations </a:t>
            </a:r>
            <a:r>
              <a:rPr lang="de-DE" sz="2400" i="1" dirty="0" smtClean="0"/>
              <a:t>per slope </a:t>
            </a:r>
            <a:r>
              <a:rPr lang="de-DE" sz="2400" dirty="0" smtClean="0"/>
              <a:t>b/w events	</a:t>
            </a:r>
            <a:r>
              <a:rPr lang="de-DE" sz="2400" dirty="0" smtClean="0">
                <a:sym typeface="Wingdings" pitchFamily="2" charset="2"/>
              </a:rPr>
              <a:t> 10-30 h time step</a:t>
            </a:r>
          </a:p>
          <a:p>
            <a:pPr>
              <a:buNone/>
            </a:pPr>
            <a:r>
              <a:rPr lang="de-DE" sz="2400" dirty="0" smtClean="0"/>
              <a:t>10-15 locations on </a:t>
            </a:r>
            <a:r>
              <a:rPr lang="de-DE" sz="2400" i="1" dirty="0" smtClean="0"/>
              <a:t>1 slope </a:t>
            </a:r>
            <a:r>
              <a:rPr lang="de-DE" sz="2400" dirty="0" smtClean="0"/>
              <a:t>during rainfall 	</a:t>
            </a:r>
            <a:r>
              <a:rPr lang="de-DE" sz="2400" dirty="0" smtClean="0">
                <a:sym typeface="Wingdings" pitchFamily="2" charset="2"/>
              </a:rPr>
              <a:t> 1 h time step</a:t>
            </a:r>
            <a:endParaRPr lang="de-DE" sz="2400" dirty="0" smtClean="0"/>
          </a:p>
          <a:p>
            <a:pPr>
              <a:buNone/>
            </a:pPr>
            <a:endParaRPr lang="de-DE" sz="2800" dirty="0" smtClean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6453336"/>
            <a:ext cx="1080120" cy="19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36912"/>
            <a:ext cx="1469344" cy="37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614632"/>
            <a:ext cx="1728192" cy="376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77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8649" y="789569"/>
            <a:ext cx="4625352" cy="307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8649" y="3766382"/>
            <a:ext cx="4625351" cy="30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66382"/>
            <a:ext cx="4295506" cy="30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72851"/>
            <a:ext cx="4250859" cy="305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de-DE" dirty="0" smtClean="0"/>
              <a:t>Why measure soil water and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de-DE" dirty="0" smtClean="0"/>
              <a:t> isotopes in LEO basalt (and atmosphere)?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dirty="0" smtClean="0"/>
              <a:t>Isotopic analyzer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dirty="0" smtClean="0"/>
              <a:t>Sampling set up for soil air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de-DE" dirty="0" smtClean="0"/>
              <a:t> and vapor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dirty="0" smtClean="0"/>
              <a:t>Inference of liquid water isotopes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dirty="0" smtClean="0"/>
              <a:t>Atmospheric sampling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de-DE" dirty="0" smtClean="0"/>
              <a:t>(Potential scheme for soil gas sampling)</a:t>
            </a: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Sampling H</a:t>
            </a:r>
            <a:r>
              <a:rPr lang="de-DE" baseline="-25000" dirty="0" smtClean="0"/>
              <a:t>2</a:t>
            </a:r>
            <a:r>
              <a:rPr lang="de-DE" dirty="0" smtClean="0"/>
              <a:t>O isotopologues at LEO - What can we learn?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Pathways of water through the hillslope – time evolution, interaction with weathering</a:t>
            </a:r>
          </a:p>
          <a:p>
            <a:r>
              <a:rPr lang="en-US" dirty="0" smtClean="0"/>
              <a:t>Subsurface mixing and transport at scale of soil profiles to hillslope</a:t>
            </a:r>
          </a:p>
          <a:p>
            <a:r>
              <a:rPr lang="en-US" dirty="0" smtClean="0"/>
              <a:t>Transit times and age distribution of water</a:t>
            </a:r>
          </a:p>
          <a:p>
            <a:r>
              <a:rPr lang="de-DE" dirty="0" smtClean="0"/>
              <a:t>Evapotranspiration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Sampling CO</a:t>
            </a:r>
            <a:r>
              <a:rPr lang="de-DE" baseline="-25000" dirty="0" smtClean="0"/>
              <a:t>2</a:t>
            </a:r>
            <a:r>
              <a:rPr lang="de-DE" dirty="0" smtClean="0"/>
              <a:t> isotopologues at LEO - What can we learn?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Contribution of chemical and biological process to carbon dynamics</a:t>
            </a:r>
          </a:p>
          <a:p>
            <a:r>
              <a:rPr lang="en-US" dirty="0" smtClean="0"/>
              <a:t>Limiting effect of CO</a:t>
            </a:r>
            <a:r>
              <a:rPr lang="en-US" baseline="-25000" dirty="0" smtClean="0"/>
              <a:t>2</a:t>
            </a:r>
            <a:r>
              <a:rPr lang="en-US" dirty="0" smtClean="0"/>
              <a:t> diffusion from atmosphere for carbon uptake within slope</a:t>
            </a:r>
          </a:p>
          <a:p>
            <a:r>
              <a:rPr lang="en-US" dirty="0" smtClean="0"/>
              <a:t>Equilibrium of gas-phase CO</a:t>
            </a:r>
            <a:r>
              <a:rPr lang="en-US" baseline="-25000" dirty="0" smtClean="0"/>
              <a:t>2</a:t>
            </a:r>
            <a:r>
              <a:rPr lang="en-US" dirty="0" smtClean="0"/>
              <a:t> with the solution phase</a:t>
            </a:r>
          </a:p>
          <a:p>
            <a:r>
              <a:rPr lang="en-US" dirty="0" smtClean="0"/>
              <a:t>Carbonate precipitation within the slope</a:t>
            </a:r>
          </a:p>
          <a:p>
            <a:pPr lvl="0"/>
            <a:r>
              <a:rPr lang="en-US" dirty="0" smtClean="0"/>
              <a:t>Plant uptake of CO</a:t>
            </a:r>
            <a:r>
              <a:rPr lang="en-US" baseline="-25000" dirty="0" smtClean="0"/>
              <a:t>2</a:t>
            </a:r>
            <a:r>
              <a:rPr lang="en-US" dirty="0" smtClean="0"/>
              <a:t> from the atmosphere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325" y="1628800"/>
            <a:ext cx="27336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6228" y="3573016"/>
            <a:ext cx="2837771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536" y="1556792"/>
            <a:ext cx="396104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/>
              <a:t>Aerodyne </a:t>
            </a:r>
            <a:r>
              <a:rPr lang="en-US" dirty="0" smtClean="0"/>
              <a:t>real-time </a:t>
            </a:r>
            <a:r>
              <a:rPr lang="pt-BR" dirty="0" smtClean="0"/>
              <a:t>dual continuous wave quantum cascade laser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203032" cy="4997152"/>
          </a:xfrm>
        </p:spPr>
        <p:txBody>
          <a:bodyPr>
            <a:normAutofit/>
          </a:bodyPr>
          <a:lstStyle/>
          <a:p>
            <a:r>
              <a:rPr lang="de-DE" sz="3000" dirty="0" smtClean="0"/>
              <a:t>Continous analyis of gas stream</a:t>
            </a:r>
            <a:endParaRPr lang="en-US" sz="3000" dirty="0" smtClean="0"/>
          </a:p>
          <a:p>
            <a:r>
              <a:rPr lang="en-US" sz="3000" dirty="0" smtClean="0"/>
              <a:t>Fast time response</a:t>
            </a:r>
          </a:p>
          <a:p>
            <a:r>
              <a:rPr lang="en-US" sz="3000" dirty="0" smtClean="0"/>
              <a:t>Two characterized IR tunable lasers</a:t>
            </a:r>
          </a:p>
          <a:p>
            <a:pPr lvl="1"/>
            <a:r>
              <a:rPr lang="en-US" sz="2600" dirty="0" smtClean="0"/>
              <a:t>CO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, </a:t>
            </a:r>
            <a:r>
              <a:rPr lang="en-US" sz="2600" baseline="30000" dirty="0" smtClean="0"/>
              <a:t>13</a:t>
            </a:r>
            <a:r>
              <a:rPr lang="en-US" sz="2600" dirty="0" smtClean="0"/>
              <a:t>CO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, CO</a:t>
            </a:r>
            <a:r>
              <a:rPr lang="en-US" sz="2600" baseline="30000" dirty="0" smtClean="0"/>
              <a:t>18</a:t>
            </a:r>
            <a:r>
              <a:rPr lang="en-US" sz="2600" dirty="0" smtClean="0"/>
              <a:t>O with one laser</a:t>
            </a:r>
          </a:p>
          <a:p>
            <a:pPr lvl="2">
              <a:buFont typeface="Wingdings"/>
              <a:buChar char="à"/>
            </a:pPr>
            <a:r>
              <a:rPr lang="en-US" sz="2200" dirty="0" smtClean="0"/>
              <a:t>δ</a:t>
            </a:r>
            <a:r>
              <a:rPr lang="en-US" sz="2200" baseline="30000" dirty="0" smtClean="0"/>
              <a:t>18</a:t>
            </a:r>
            <a:r>
              <a:rPr lang="en-US" sz="2200" dirty="0" smtClean="0"/>
              <a:t>O-CO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with </a:t>
            </a:r>
            <a:r>
              <a:rPr lang="el-GR" sz="2200" dirty="0" smtClean="0"/>
              <a:t>σ</a:t>
            </a:r>
            <a:r>
              <a:rPr lang="de-DE" sz="2200" dirty="0" smtClean="0"/>
              <a:t>(</a:t>
            </a:r>
            <a:r>
              <a:rPr lang="en-US" sz="2200" dirty="0" smtClean="0"/>
              <a:t>1 Hz)</a:t>
            </a:r>
            <a:r>
              <a:rPr lang="de-DE" sz="2200" dirty="0" smtClean="0"/>
              <a:t> </a:t>
            </a:r>
            <a:r>
              <a:rPr lang="en-US" sz="2200" dirty="0" smtClean="0"/>
              <a:t>&lt; 0.1 ‰ </a:t>
            </a:r>
          </a:p>
          <a:p>
            <a:pPr lvl="2">
              <a:buFont typeface="Wingdings"/>
              <a:buChar char="à"/>
            </a:pPr>
            <a:r>
              <a:rPr lang="en-US" sz="2200" dirty="0" smtClean="0"/>
              <a:t>δ</a:t>
            </a:r>
            <a:r>
              <a:rPr lang="en-US" sz="2200" baseline="30000" dirty="0" smtClean="0"/>
              <a:t>13</a:t>
            </a:r>
            <a:r>
              <a:rPr lang="en-US" sz="2200" dirty="0" smtClean="0"/>
              <a:t>C-CO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with </a:t>
            </a:r>
            <a:r>
              <a:rPr lang="el-GR" sz="2200" dirty="0" smtClean="0"/>
              <a:t>σ</a:t>
            </a:r>
            <a:r>
              <a:rPr lang="de-DE" sz="2200" dirty="0" smtClean="0"/>
              <a:t>(</a:t>
            </a:r>
            <a:r>
              <a:rPr lang="en-US" sz="2200" dirty="0" smtClean="0"/>
              <a:t>1 Hz)</a:t>
            </a:r>
            <a:r>
              <a:rPr lang="de-DE" sz="2200" dirty="0" smtClean="0"/>
              <a:t> </a:t>
            </a:r>
            <a:r>
              <a:rPr lang="en-US" sz="2200" dirty="0" smtClean="0"/>
              <a:t>&lt; 0.1 ‰ </a:t>
            </a:r>
            <a:endParaRPr lang="en-US" sz="2200" baseline="-25000" dirty="0" smtClean="0"/>
          </a:p>
          <a:p>
            <a:pPr lvl="1"/>
            <a:r>
              <a:rPr lang="en-US" sz="2600" dirty="0" smtClean="0"/>
              <a:t>H</a:t>
            </a:r>
            <a:r>
              <a:rPr lang="en-US" sz="2600" baseline="-25000" dirty="0" smtClean="0"/>
              <a:t>2</a:t>
            </a:r>
            <a:r>
              <a:rPr lang="en-US" sz="2600" dirty="0" smtClean="0"/>
              <a:t>O, HDO, H</a:t>
            </a:r>
            <a:r>
              <a:rPr lang="en-US" sz="2600" baseline="-25000" dirty="0" smtClean="0"/>
              <a:t>2</a:t>
            </a:r>
            <a:r>
              <a:rPr lang="en-US" sz="2600" baseline="30000" dirty="0" smtClean="0"/>
              <a:t>18</a:t>
            </a:r>
            <a:r>
              <a:rPr lang="en-US" sz="2600" dirty="0" smtClean="0"/>
              <a:t>O with second laser</a:t>
            </a:r>
          </a:p>
          <a:p>
            <a:pPr lvl="2">
              <a:buFont typeface="Wingdings"/>
              <a:buChar char="à"/>
            </a:pPr>
            <a:r>
              <a:rPr lang="en-US" sz="2200" dirty="0" smtClean="0"/>
              <a:t>δ</a:t>
            </a:r>
            <a:r>
              <a:rPr lang="en-US" sz="2200" baseline="30000" dirty="0" smtClean="0"/>
              <a:t>18</a:t>
            </a:r>
            <a:r>
              <a:rPr lang="en-US" sz="2200" dirty="0" smtClean="0"/>
              <a:t>O-H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O with </a:t>
            </a:r>
            <a:r>
              <a:rPr lang="el-GR" sz="2200" dirty="0" smtClean="0"/>
              <a:t>σ</a:t>
            </a:r>
            <a:r>
              <a:rPr lang="de-DE" sz="2200" dirty="0" smtClean="0"/>
              <a:t>(</a:t>
            </a:r>
            <a:r>
              <a:rPr lang="en-US" sz="2200" dirty="0" smtClean="0"/>
              <a:t>1 Hz)</a:t>
            </a:r>
            <a:r>
              <a:rPr lang="de-DE" sz="2200" dirty="0" smtClean="0"/>
              <a:t> </a:t>
            </a:r>
            <a:r>
              <a:rPr lang="en-US" sz="2200" dirty="0" smtClean="0"/>
              <a:t>&lt; 0.1 ‰ </a:t>
            </a:r>
          </a:p>
          <a:p>
            <a:pPr lvl="2">
              <a:buFont typeface="Wingdings"/>
              <a:buChar char="à"/>
            </a:pPr>
            <a:r>
              <a:rPr lang="en-US" sz="2200" dirty="0" smtClean="0"/>
              <a:t>δD-H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O with </a:t>
            </a:r>
            <a:r>
              <a:rPr lang="el-GR" sz="2200" dirty="0" smtClean="0"/>
              <a:t>σ</a:t>
            </a:r>
            <a:r>
              <a:rPr lang="de-DE" sz="2200" dirty="0" smtClean="0"/>
              <a:t>(</a:t>
            </a:r>
            <a:r>
              <a:rPr lang="en-US" sz="2200" dirty="0" smtClean="0"/>
              <a:t>1 Hz)</a:t>
            </a:r>
            <a:r>
              <a:rPr lang="de-DE" sz="2200" dirty="0" smtClean="0"/>
              <a:t> </a:t>
            </a:r>
            <a:r>
              <a:rPr lang="en-US" sz="2200" dirty="0" smtClean="0"/>
              <a:t>&lt; 0.3 ‰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4000" dirty="0" smtClean="0"/>
              <a:t>Automated sampling of soil air with direct isotopic analysis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79"/>
          </a:xfrm>
        </p:spPr>
        <p:txBody>
          <a:bodyPr>
            <a:normAutofit lnSpcReduction="10000"/>
          </a:bodyPr>
          <a:lstStyle/>
          <a:p>
            <a:r>
              <a:rPr lang="de-DE" sz="2600" dirty="0" smtClean="0"/>
              <a:t>151 soil gas probes/slope</a:t>
            </a:r>
          </a:p>
          <a:p>
            <a:pPr lvl="1"/>
            <a:r>
              <a:rPr lang="de-DE" sz="2200" dirty="0" smtClean="0"/>
              <a:t>Microporous </a:t>
            </a:r>
            <a:r>
              <a:rPr lang="en-US" sz="2200" dirty="0" smtClean="0"/>
              <a:t>PTFE tubing (30cm exchange loop)</a:t>
            </a:r>
          </a:p>
          <a:p>
            <a:pPr lvl="1"/>
            <a:r>
              <a:rPr lang="en-US" sz="2200" dirty="0" smtClean="0"/>
              <a:t>sealed at both ends to gas transport lines </a:t>
            </a:r>
            <a:endParaRPr lang="de-DE" sz="2200" dirty="0" smtClean="0"/>
          </a:p>
          <a:p>
            <a:r>
              <a:rPr lang="de-DE" sz="2600" dirty="0" smtClean="0"/>
              <a:t>Closed loop sampling 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full equilibration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3075" name="Picture 3" descr="C:\Users\Till\Documents\Magischer Aktenkoffer\Doktorarbeit\Texts and Presentations\Useful Pictures\Isotope Sampling\Quick_Scheme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4000" dirty="0" smtClean="0"/>
              <a:t>Automated sampling of soil air with direct isotopic analysis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9"/>
          </a:xfrm>
        </p:spPr>
        <p:txBody>
          <a:bodyPr>
            <a:normAutofit lnSpcReduction="10000"/>
          </a:bodyPr>
          <a:lstStyle/>
          <a:p>
            <a:r>
              <a:rPr lang="de-DE" sz="2600" dirty="0" smtClean="0"/>
              <a:t>151 soil gas probes/slope</a:t>
            </a:r>
          </a:p>
          <a:p>
            <a:pPr lvl="1"/>
            <a:r>
              <a:rPr lang="de-DE" sz="2200" dirty="0" smtClean="0"/>
              <a:t>Microporous </a:t>
            </a:r>
            <a:r>
              <a:rPr lang="en-US" sz="2200" dirty="0" smtClean="0"/>
              <a:t>PTFE tubing (30cm exchange loop)</a:t>
            </a:r>
          </a:p>
          <a:p>
            <a:pPr lvl="1"/>
            <a:r>
              <a:rPr lang="en-US" sz="2200" dirty="0" smtClean="0"/>
              <a:t>sealed at both ends to gas transport lines </a:t>
            </a:r>
            <a:endParaRPr lang="de-DE" sz="2200" dirty="0" smtClean="0"/>
          </a:p>
          <a:p>
            <a:r>
              <a:rPr lang="de-DE" sz="2600" dirty="0" smtClean="0"/>
              <a:t>Closed loop sampling 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full equilibration</a:t>
            </a:r>
          </a:p>
          <a:p>
            <a:r>
              <a:rPr lang="de-DE" sz="2600" dirty="0" smtClean="0"/>
              <a:t>Dilution 		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condensation prevention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3075" name="Picture 3" descr="C:\Users\Till\Documents\Magischer Aktenkoffer\Doktorarbeit\Texts and Presentations\Useful Pictures\Isotope Sampling\Quick_Scheme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6" name="Picture 4" descr="C:\Users\Till\Documents\Magischer Aktenkoffer\Doktorarbeit\Texts and Presentations\Useful Pictures\Isotope Sampling\Quick_Schem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4000" dirty="0" smtClean="0"/>
              <a:t>Automated sampling of soil air with direct isotopic analysis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919"/>
          </a:xfrm>
        </p:spPr>
        <p:txBody>
          <a:bodyPr>
            <a:normAutofit lnSpcReduction="10000"/>
          </a:bodyPr>
          <a:lstStyle/>
          <a:p>
            <a:r>
              <a:rPr lang="de-DE" sz="2600" dirty="0" smtClean="0"/>
              <a:t>151 soil gas probes/slope</a:t>
            </a:r>
          </a:p>
          <a:p>
            <a:pPr lvl="1"/>
            <a:r>
              <a:rPr lang="de-DE" sz="2200" dirty="0" smtClean="0"/>
              <a:t>Microporous </a:t>
            </a:r>
            <a:r>
              <a:rPr lang="en-US" sz="2200" dirty="0" smtClean="0"/>
              <a:t>PTFE tubing (30cm exchange loop)</a:t>
            </a:r>
          </a:p>
          <a:p>
            <a:pPr lvl="1"/>
            <a:r>
              <a:rPr lang="en-US" sz="2200" dirty="0" smtClean="0"/>
              <a:t>sealed at both ends to gas transport lines </a:t>
            </a:r>
            <a:endParaRPr lang="de-DE" sz="2200" dirty="0" smtClean="0"/>
          </a:p>
          <a:p>
            <a:r>
              <a:rPr lang="de-DE" sz="2600" dirty="0" smtClean="0"/>
              <a:t>Closed loop sampling 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full equilibration</a:t>
            </a:r>
          </a:p>
          <a:p>
            <a:r>
              <a:rPr lang="de-DE" sz="2600" dirty="0" smtClean="0"/>
              <a:t>Dilution 		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condensation prevention</a:t>
            </a:r>
          </a:p>
          <a:p>
            <a:r>
              <a:rPr lang="de-DE" sz="2600" dirty="0" smtClean="0"/>
              <a:t>Shed with AC 		</a:t>
            </a: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 temperature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3075" name="Picture 3" descr="C:\Users\Till\Documents\Magischer Aktenkoffer\Doktorarbeit\Texts and Presentations\Useful Pictures\Isotope Sampling\Quick_Scheme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6" name="Picture 4" descr="C:\Users\Till\Documents\Magischer Aktenkoffer\Doktorarbeit\Texts and Presentations\Useful Pictures\Isotope Sampling\Quick_Schem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7" name="Picture 5" descr="C:\Users\Till\Documents\Magischer Aktenkoffer\Doktorarbeit\Texts and Presentations\Useful Pictures\Isotope Sampling\Quick_Scheme_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8" name="Picture 6" descr="C:\Users\Till\Documents\Magischer Aktenkoffer\Doktorarbeit\Texts and Presentations\Useful Pictures\Isotope Sampling\Quick_Scheme_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4000" dirty="0" smtClean="0"/>
              <a:t>Automated sampling of soil air with direct isotopic analysis</a:t>
            </a:r>
            <a:endParaRPr lang="de-D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52970"/>
          </a:xfrm>
        </p:spPr>
        <p:txBody>
          <a:bodyPr>
            <a:normAutofit fontScale="92500" lnSpcReduction="10000"/>
          </a:bodyPr>
          <a:lstStyle/>
          <a:p>
            <a:r>
              <a:rPr lang="de-DE" sz="2800" dirty="0" smtClean="0"/>
              <a:t>151 soil gas probes/slope</a:t>
            </a:r>
          </a:p>
          <a:p>
            <a:pPr lvl="1"/>
            <a:r>
              <a:rPr lang="de-DE" sz="2400" dirty="0" smtClean="0"/>
              <a:t>Microporous </a:t>
            </a:r>
            <a:r>
              <a:rPr lang="en-US" sz="2400" dirty="0" smtClean="0"/>
              <a:t>PTFE tubing (30cm exchange loop)</a:t>
            </a:r>
          </a:p>
          <a:p>
            <a:pPr lvl="1"/>
            <a:r>
              <a:rPr lang="en-US" sz="2400" dirty="0" smtClean="0"/>
              <a:t>sealed at both ends to gas transport lines </a:t>
            </a:r>
            <a:endParaRPr lang="de-DE" sz="2400" dirty="0" smtClean="0"/>
          </a:p>
          <a:p>
            <a:r>
              <a:rPr lang="de-DE" sz="2800" dirty="0" smtClean="0"/>
              <a:t>Closed loop sampling 	</a:t>
            </a: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 full equilibration</a:t>
            </a:r>
          </a:p>
          <a:p>
            <a:r>
              <a:rPr lang="de-DE" sz="2800" dirty="0" smtClean="0"/>
              <a:t>Dilution 			</a:t>
            </a: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 condensation prevention</a:t>
            </a:r>
          </a:p>
          <a:p>
            <a:r>
              <a:rPr lang="de-DE" sz="2800" dirty="0" smtClean="0"/>
              <a:t>Shed with AC 		</a:t>
            </a: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 temperature stability</a:t>
            </a:r>
          </a:p>
          <a:p>
            <a:r>
              <a:rPr lang="de-DE" sz="2800" dirty="0" smtClean="0"/>
              <a:t>Multi-valve system 	</a:t>
            </a:r>
            <a:r>
              <a:rPr lang="de-DE" sz="2800" dirty="0" smtClean="0">
                <a:sym typeface="Wingdings" pitchFamily="2" charset="2"/>
              </a:rPr>
              <a:t></a:t>
            </a:r>
            <a:r>
              <a:rPr lang="de-DE" sz="2800" dirty="0" smtClean="0"/>
              <a:t> automated sampling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49705-61AD-442E-A576-D4404B424DB7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3075" name="Picture 3" descr="C:\Users\Till\Documents\Magischer Aktenkoffer\Doktorarbeit\Texts and Presentations\Useful Pictures\Isotope Sampling\Quick_Scheme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6" name="Picture 4" descr="C:\Users\Till\Documents\Magischer Aktenkoffer\Doktorarbeit\Texts and Presentations\Useful Pictures\Isotope Sampling\Quick_Scheme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7" name="Picture 5" descr="C:\Users\Till\Documents\Magischer Aktenkoffer\Doktorarbeit\Texts and Presentations\Useful Pictures\Isotope Sampling\Quick_Scheme_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8" name="Picture 6" descr="C:\Users\Till\Documents\Magischer Aktenkoffer\Doktorarbeit\Texts and Presentations\Useful Pictures\Isotope Sampling\Quick_Scheme_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  <p:pic>
        <p:nvPicPr>
          <p:cNvPr id="3079" name="Picture 7" descr="C:\Users\Till\Documents\Magischer Aktenkoffer\Doktorarbeit\Texts and Presentations\Useful Pictures\Isotope Sampling\Quick_Scheme_Ful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3963" y="4518000"/>
            <a:ext cx="669607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622</Words>
  <Application>Microsoft Office PowerPoint</Application>
  <PresentationFormat>On-screen Show (4:3)</PresentationFormat>
  <Paragraphs>105</Paragraphs>
  <Slides>19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New opportunities for in situ sampling of water and carbon-dioxide isotopologues within the soil and atmosphere at LEO</vt:lpstr>
      <vt:lpstr>PowerPoint Presentation</vt:lpstr>
      <vt:lpstr>Sampling H2O isotopologues at LEO - What can we learn?</vt:lpstr>
      <vt:lpstr>Sampling CO2 isotopologues at LEO - What can we learn?</vt:lpstr>
      <vt:lpstr>Aerodyne real-time dual continuous wave quantum cascade laser</vt:lpstr>
      <vt:lpstr>Automated sampling of soil air with direct isotopic analysis</vt:lpstr>
      <vt:lpstr>Automated sampling of soil air with direct isotopic analysis</vt:lpstr>
      <vt:lpstr>Automated sampling of soil air with direct isotopic analysis</vt:lpstr>
      <vt:lpstr>Automated sampling of soil air with direct isotopic analysis</vt:lpstr>
      <vt:lpstr>Automated sampling of soil air with direct isotopic analysis</vt:lpstr>
      <vt:lpstr>Inference of liquid soil water isotopic composition from vapor</vt:lpstr>
      <vt:lpstr>Inference of liquid soil water isotopic composition from vapor</vt:lpstr>
      <vt:lpstr>Inference of liquid soil water isotopic composition from vapor</vt:lpstr>
      <vt:lpstr>Atmospheric sampling</vt:lpstr>
      <vt:lpstr>Potential soil gas sampling locations</vt:lpstr>
      <vt:lpstr>Location-Time resolution trade-off for soil gas sampling</vt:lpstr>
      <vt:lpstr>Potential scheme for soil gas sampling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Till</dc:creator>
  <cp:lastModifiedBy>Luke</cp:lastModifiedBy>
  <cp:revision>108</cp:revision>
  <dcterms:created xsi:type="dcterms:W3CDTF">2015-04-17T15:37:18Z</dcterms:created>
  <dcterms:modified xsi:type="dcterms:W3CDTF">2015-04-24T16:30:45Z</dcterms:modified>
</cp:coreProperties>
</file>